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1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5610-974D-4EB3-AA90-CCE3F5F2F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9F351-6FDB-4B34-94D8-3192D4B0C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4B716-133C-464C-B265-B430A68A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F400-5B4B-4C2A-88B8-0C488A34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2911-8074-4505-BB92-F4F968A0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01A-1CFB-49A6-A15B-EE087049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ACC6D-F27D-4B23-93B0-9E1C2C1BD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72A92-9340-4643-B98C-412953C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00BD-96F1-4B4F-801A-329D414E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8DDEE-0131-480B-8D52-F8EC29B0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7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C48E0-249C-47F0-A3B6-EBA640A32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9C836-46FE-43CC-9181-8153D9675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C7DB-F4ED-481E-8A2C-FF52053C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B326D-2DEB-49F9-931D-860C8DD2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41A00-4172-4A87-A229-025E1581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5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4A5B-8E87-4D12-BA3D-0C526A29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257FB-10C4-48D2-87EF-456FCFA9D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1E7D7-1502-4027-A1FA-535A77E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E851-A57F-4DE2-9619-39E66CC9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015DE-D2CD-4904-AF58-9D77C35D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9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BF35-186D-483D-8FE5-7DB8F818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6DE42-2FC4-4257-9EB9-407C4AE3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9B9C-B7E5-4B41-BF62-67E4B805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D310F-5E45-49A0-9F4D-5F4F389B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35453-80AF-4C08-8BDD-6CEEB861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9304-1219-408B-BC58-905A0F19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A72-00DD-44CA-AAD0-961E18B96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74652-0DE5-4C06-9EF5-2EBE83B8F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02C17-9438-4EC7-AB87-5F555456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350D0-6251-40A1-93E6-F672E4F3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B1A23-2311-4316-AFEB-77B12879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BCE8-48E1-4A1A-98C7-994E83C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B2733-269D-48BC-B2D1-8255DB3F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42794-478B-4B66-9088-18A7C90E0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CC942-9203-44B6-854F-3441EA3C7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D56CE-0853-45CA-AD20-DAEA042D1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62B44-A67B-4C9D-AA69-5AFADC40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2DF506-AF48-4153-B7D2-ECEE4367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2C6C6-DEA2-45CF-B08F-C56AACF5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CCE-B05F-44E0-8A3F-626B198F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B6DAF-22D9-4367-9F5B-892A1371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7953B-48C3-4FEA-81B5-A5941647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D1FEC-E9CE-463A-9CE9-074A5C0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8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6DCE1-1BCA-4323-8AC5-B7342872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FCD02-B900-4B8D-86E4-BABDF6A5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70DEC-1C79-47C6-B0B4-CEA997A4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276D-593F-4611-94D7-7E34D4F3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AC9E-CCF6-4790-8A8F-30840CB1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2355D-D650-41A0-94C7-C24966963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09921-04BE-4B75-896B-ED2F289F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EEE2C-FA06-4E19-BBC0-372376E4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5FE01-DF52-4A78-90D6-0465ABC2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2319-C9DE-4DA4-8F0D-776432BA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99C7C-9A35-4A40-A841-4665539BA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D90C-F864-435F-9132-0C111AF30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1D0F-642B-4F4A-BDC3-D44802A1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C4E5-1059-458A-8485-C3751F32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C5D9-FEAA-4B14-8C24-2BE7263D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7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35461-A8FD-4DB4-AF27-8D435213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4B365-7545-4484-8D86-5D6DC378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A31E-22C0-4C95-AB91-170FF71C8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C080-608B-4CE9-A305-6351C2B09851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58A1-5438-4304-8514-2CCFFFCC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9C9D2-BBE1-41CB-987E-12760CE46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1CEF-F31A-4B52-9D91-3827E3F2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1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1A5BEA-39A3-487A-91C4-E9FE307380E9}"/>
              </a:ext>
            </a:extLst>
          </p:cNvPr>
          <p:cNvSpPr txBox="1"/>
          <p:nvPr/>
        </p:nvSpPr>
        <p:spPr>
          <a:xfrm>
            <a:off x="1056068" y="444321"/>
            <a:ext cx="10019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</a:t>
            </a:r>
            <a:r>
              <a:rPr lang="en-US" altLang="zh-CN" dirty="0"/>
              <a:t>python </a:t>
            </a:r>
            <a:r>
              <a:rPr lang="zh-CN" altLang="en-US" dirty="0"/>
              <a:t>远距离的误差：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原处用自制的白纸作为标尺参考，长度为</a:t>
            </a:r>
            <a:r>
              <a:rPr lang="en-US" altLang="zh-CN" dirty="0"/>
              <a:t>50cm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选取</a:t>
            </a:r>
            <a:r>
              <a:rPr lang="en-US" altLang="zh-CN" dirty="0"/>
              <a:t>12</a:t>
            </a:r>
            <a:r>
              <a:rPr lang="zh-CN" altLang="en-US" dirty="0"/>
              <a:t>张照片进行试验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ABE9C-1015-43F7-874A-6CD0B015616C}"/>
              </a:ext>
            </a:extLst>
          </p:cNvPr>
          <p:cNvSpPr txBox="1"/>
          <p:nvPr/>
        </p:nvSpPr>
        <p:spPr>
          <a:xfrm>
            <a:off x="1056068" y="1822361"/>
            <a:ext cx="98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一些初步问题和发现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原本打算为了简化流程和节省时间，将相机畸变矫正与透视变换分开，即先用一组（</a:t>
            </a:r>
            <a:r>
              <a:rPr lang="en-US" altLang="zh-CN" dirty="0"/>
              <a:t>12</a:t>
            </a:r>
            <a:r>
              <a:rPr lang="zh-CN" altLang="en-US" dirty="0"/>
              <a:t>张）近距离的棋盘格照片进行相机畸变矫正，得到一系列参数（畸变参数、矩阵）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然后将这些参数运用到远距离的照片，尝试进行相机畸变消除和透视变换，但是相机畸变消除后无法进行透视变换，原因可能是相机畸变消除后得到的照片扭曲非常大，如下：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所以我还是选择直接用远处的照片进行相机畸变消除，结果还行，时间也较短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23469-4763-4550-BA35-A0EB6D52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83" y="3854896"/>
            <a:ext cx="2118844" cy="2825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9E9A8-18EB-4F0B-AD9F-983805CA3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2" y="319594"/>
            <a:ext cx="2326683" cy="1745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DC6A7-3103-4D05-BE96-A5AB0978EA7F}"/>
              </a:ext>
            </a:extLst>
          </p:cNvPr>
          <p:cNvSpPr txBox="1"/>
          <p:nvPr/>
        </p:nvSpPr>
        <p:spPr>
          <a:xfrm>
            <a:off x="10232265" y="972355"/>
            <a:ext cx="10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×12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93B2F-BDFF-4968-9198-FDC2E116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879" y="4208039"/>
            <a:ext cx="2825124" cy="211884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106C86-433C-448F-899A-7826B28A5198}"/>
              </a:ext>
            </a:extLst>
          </p:cNvPr>
          <p:cNvSpPr/>
          <p:nvPr/>
        </p:nvSpPr>
        <p:spPr>
          <a:xfrm>
            <a:off x="3168203" y="4816699"/>
            <a:ext cx="637504" cy="450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134DAE-CBB0-4E6B-9EE0-C87414650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9" y="3854896"/>
            <a:ext cx="2633933" cy="271799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6E9C1B-CED5-41A3-B537-C50E1F7E3F25}"/>
              </a:ext>
            </a:extLst>
          </p:cNvPr>
          <p:cNvSpPr/>
          <p:nvPr/>
        </p:nvSpPr>
        <p:spPr>
          <a:xfrm>
            <a:off x="2916275" y="6360024"/>
            <a:ext cx="5261020" cy="29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5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7DD49-DDCF-414B-A758-9F51F8402753}"/>
                  </a:ext>
                </a:extLst>
              </p:cNvPr>
              <p:cNvSpPr txBox="1"/>
              <p:nvPr/>
            </p:nvSpPr>
            <p:spPr>
              <a:xfrm>
                <a:off x="525887" y="978793"/>
                <a:ext cx="11140226" cy="127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实验结果： 误差率 ：默认尺子（自制白纸标尺）的长度为准确的</a:t>
                </a:r>
                <a:r>
                  <a:rPr lang="en-US" altLang="zh-CN" sz="2400" b="1" dirty="0"/>
                  <a:t>50cm,</a:t>
                </a:r>
                <a:r>
                  <a:rPr lang="zh-CN" altLang="en-US" sz="2400" b="1" dirty="0"/>
                  <a:t> 然后检验左上角第一个矩形的长和宽，并分别得到误差率 </a:t>
                </a:r>
                <a:r>
                  <a:rPr lang="en-US" altLang="zh-CN" sz="2400" b="1" dirty="0"/>
                  <a:t>=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⃒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实际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长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宽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𝒎𝒎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按比例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计算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得到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测量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长度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⃒</m:t>
                        </m:r>
                      </m:num>
                      <m:den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  <a:r>
                  <a:rPr lang="zh-CN" altLang="en-US" sz="2400" b="1" dirty="0"/>
                  <a:t>，分别记为</a:t>
                </a:r>
                <a:r>
                  <a:rPr lang="en-US" altLang="zh-CN" sz="2400" b="1" dirty="0"/>
                  <a:t>error_res_1(</a:t>
                </a:r>
                <a:r>
                  <a:rPr lang="zh-CN" altLang="en-US" sz="2400" b="1" dirty="0"/>
                  <a:t>长</a:t>
                </a:r>
                <a:r>
                  <a:rPr lang="en-US" altLang="zh-CN" sz="2400" b="1" dirty="0"/>
                  <a:t>), error_res_2</a:t>
                </a:r>
                <a:r>
                  <a:rPr lang="zh-CN" altLang="en-US" sz="2400" b="1" dirty="0"/>
                  <a:t>（宽）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7DD49-DDCF-414B-A758-9F51F8402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87" y="978793"/>
                <a:ext cx="11140226" cy="1278876"/>
              </a:xfrm>
              <a:prstGeom prst="rect">
                <a:avLst/>
              </a:prstGeom>
              <a:blipFill>
                <a:blip r:embed="rId2"/>
                <a:stretch>
                  <a:fillRect l="-821" t="-382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6BDA98-7853-4393-9507-E9738A3227A6}"/>
              </a:ext>
            </a:extLst>
          </p:cNvPr>
          <p:cNvSpPr txBox="1"/>
          <p:nvPr/>
        </p:nvSpPr>
        <p:spPr>
          <a:xfrm>
            <a:off x="525887" y="3059668"/>
            <a:ext cx="1114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总共</a:t>
            </a:r>
            <a:r>
              <a:rPr lang="en-US" altLang="zh-CN" dirty="0"/>
              <a:t>12</a:t>
            </a:r>
            <a:r>
              <a:rPr lang="zh-CN" altLang="en-US" dirty="0"/>
              <a:t>组照片，长</a:t>
            </a:r>
            <a:r>
              <a:rPr lang="en-US" altLang="zh-CN" dirty="0"/>
              <a:t>/</a:t>
            </a:r>
            <a:r>
              <a:rPr lang="zh-CN" altLang="en-US" dirty="0"/>
              <a:t>宽由</a:t>
            </a:r>
            <a:r>
              <a:rPr lang="en-US" altLang="zh-CN" dirty="0"/>
              <a:t>python </a:t>
            </a:r>
            <a:r>
              <a:rPr lang="en-US" altLang="zh-CN" dirty="0" err="1"/>
              <a:t>opencv</a:t>
            </a:r>
            <a:r>
              <a:rPr lang="zh-CN" altLang="en-US" dirty="0"/>
              <a:t>包识别棋盘格角点坐标后计算获得，自制白纸标尺长度由手动获取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23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A8FEB-8D59-45C4-982A-733326729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14" y="578744"/>
            <a:ext cx="2311758" cy="173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9344D-1C4A-422D-8B1F-EC16C6E4A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13" y="4358690"/>
            <a:ext cx="2311758" cy="1733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91BC8-54D9-445C-83F4-557954A9B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1109" y="578741"/>
            <a:ext cx="2311759" cy="1733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6114A-1C37-4E5D-815E-B8614537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5806" y="4358690"/>
            <a:ext cx="2311759" cy="1733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C3BD8-23A8-4C47-A463-55B434C57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09" y="289772"/>
            <a:ext cx="2240264" cy="2311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5B67B-FEAD-4493-AE60-489CE900F993}"/>
              </a:ext>
            </a:extLst>
          </p:cNvPr>
          <p:cNvSpPr txBox="1"/>
          <p:nvPr/>
        </p:nvSpPr>
        <p:spPr>
          <a:xfrm>
            <a:off x="4506260" y="444322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error_1:7.13% error_2:7.74%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A3A49B-88B4-4225-834E-83A48F5AD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45" y="367044"/>
            <a:ext cx="2001283" cy="2157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99DD03-7FB4-42B8-AC94-AA299F19A914}"/>
              </a:ext>
            </a:extLst>
          </p:cNvPr>
          <p:cNvSpPr txBox="1"/>
          <p:nvPr/>
        </p:nvSpPr>
        <p:spPr>
          <a:xfrm>
            <a:off x="10145276" y="444322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error_1:10.59% error_2:7.92%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3399BE-2549-411C-B454-E33DC5D8A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43" y="4069720"/>
            <a:ext cx="2268637" cy="231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A673F3-0340-4A0D-B5F4-24B0083B0DAA}"/>
              </a:ext>
            </a:extLst>
          </p:cNvPr>
          <p:cNvSpPr txBox="1"/>
          <p:nvPr/>
        </p:nvSpPr>
        <p:spPr>
          <a:xfrm>
            <a:off x="4527462" y="4441066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error_1:10.88% error_2:7.62%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250304-4214-4234-8636-BAFE0F4A0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84" y="4172751"/>
            <a:ext cx="1772144" cy="22087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26DC19-B56F-415B-AAD2-3C1BA8E8505A}"/>
              </a:ext>
            </a:extLst>
          </p:cNvPr>
          <p:cNvSpPr txBox="1"/>
          <p:nvPr/>
        </p:nvSpPr>
        <p:spPr>
          <a:xfrm>
            <a:off x="10145276" y="4441065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error_1:0.153% error_2:1.91% </a:t>
            </a:r>
          </a:p>
        </p:txBody>
      </p:sp>
    </p:spTree>
    <p:extLst>
      <p:ext uri="{BB962C8B-B14F-4D97-AF65-F5344CB8AC3E}">
        <p14:creationId xmlns:p14="http://schemas.microsoft.com/office/powerpoint/2010/main" val="422490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1F950-5395-48F9-A515-54B8C828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72" y="518061"/>
            <a:ext cx="2395828" cy="1796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31AF3-228E-4B27-B355-236F1FB7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71" y="4440038"/>
            <a:ext cx="2395829" cy="1796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24893-48CC-4734-BBF1-14CFDCFA9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8358" y="518058"/>
            <a:ext cx="2395832" cy="1796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48821-A086-4876-863C-9ABE306C5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8358" y="4440035"/>
            <a:ext cx="2395833" cy="179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2717F-7933-4CA5-A7FD-42990E3A6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9" y="263656"/>
            <a:ext cx="1798499" cy="2176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955FC5-788F-4FA6-93A0-28BE19CE5AB9}"/>
              </a:ext>
            </a:extLst>
          </p:cNvPr>
          <p:cNvSpPr txBox="1"/>
          <p:nvPr/>
        </p:nvSpPr>
        <p:spPr>
          <a:xfrm>
            <a:off x="4085963" y="431443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error_1:1.39% error_2:2.08%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B413F-12FC-4800-87FA-40359DACA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23" y="308732"/>
            <a:ext cx="2368496" cy="2131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7564EB-5949-4450-A89D-62AE83C6B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10" y="4353058"/>
            <a:ext cx="1996322" cy="20091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F951CD-E90A-483E-B628-A79DE0BB01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59" y="4140556"/>
            <a:ext cx="2285660" cy="2385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2C7FF0-7FA2-4300-A815-87285CC75379}"/>
              </a:ext>
            </a:extLst>
          </p:cNvPr>
          <p:cNvSpPr txBox="1"/>
          <p:nvPr/>
        </p:nvSpPr>
        <p:spPr>
          <a:xfrm>
            <a:off x="10400904" y="377782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error_1:10.15% error_2:10.00%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86062-749E-4C49-84FF-6D03EAFB6702}"/>
              </a:ext>
            </a:extLst>
          </p:cNvPr>
          <p:cNvSpPr txBox="1"/>
          <p:nvPr/>
        </p:nvSpPr>
        <p:spPr>
          <a:xfrm>
            <a:off x="4184875" y="4711279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error_1:3.60% error_2:4.37%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5F1D4-C82E-4780-81BC-5E4DFE542440}"/>
              </a:ext>
            </a:extLst>
          </p:cNvPr>
          <p:cNvSpPr txBox="1"/>
          <p:nvPr/>
        </p:nvSpPr>
        <p:spPr>
          <a:xfrm>
            <a:off x="10233479" y="4711279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error_1:11.99% error_2:11.62% </a:t>
            </a:r>
          </a:p>
        </p:txBody>
      </p:sp>
    </p:spTree>
    <p:extLst>
      <p:ext uri="{BB962C8B-B14F-4D97-AF65-F5344CB8AC3E}">
        <p14:creationId xmlns:p14="http://schemas.microsoft.com/office/powerpoint/2010/main" val="362237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F80E2-F439-438B-BEB5-4B4E6F68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295" y="504694"/>
            <a:ext cx="2389034" cy="179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8F966-35E9-48A6-85E5-037411F52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295" y="4072139"/>
            <a:ext cx="2389036" cy="1791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0ACD8-DDFA-483B-AD03-92244F591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8379" y="504694"/>
            <a:ext cx="2389038" cy="1791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3EFA3-0BDA-49A8-9219-1978EA96E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8378" y="4072141"/>
            <a:ext cx="2389038" cy="1791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F8C0AB-32AD-4F18-AAF0-BB79D227C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00" y="206064"/>
            <a:ext cx="1758385" cy="2182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C61EBF-BA24-4D44-B316-51D4A600FD1F}"/>
              </a:ext>
            </a:extLst>
          </p:cNvPr>
          <p:cNvSpPr txBox="1"/>
          <p:nvPr/>
        </p:nvSpPr>
        <p:spPr>
          <a:xfrm>
            <a:off x="4085963" y="431443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error_1:1.32%</a:t>
            </a:r>
          </a:p>
          <a:p>
            <a:r>
              <a:rPr lang="en-US" dirty="0"/>
              <a:t>error_2:2.55%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AD17D0-6093-4E2E-98E2-9EFF7B2AF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04" y="206063"/>
            <a:ext cx="1550841" cy="2394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DB80EB-13D2-49CB-A24A-9F4918ADA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00" y="3875105"/>
            <a:ext cx="1758385" cy="2185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D3C2F-C9B7-4097-AED8-3430C840B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3950594"/>
            <a:ext cx="1961436" cy="2034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460619-38D2-4326-832D-BFEA7416099B}"/>
              </a:ext>
            </a:extLst>
          </p:cNvPr>
          <p:cNvSpPr txBox="1"/>
          <p:nvPr/>
        </p:nvSpPr>
        <p:spPr>
          <a:xfrm>
            <a:off x="9802036" y="519449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error_1:1.91% error_2:0.49%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AC0BA-B560-4D90-B72E-D27F113F355C}"/>
              </a:ext>
            </a:extLst>
          </p:cNvPr>
          <p:cNvSpPr txBox="1"/>
          <p:nvPr/>
        </p:nvSpPr>
        <p:spPr>
          <a:xfrm>
            <a:off x="4084210" y="4486142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error_1:0.75% error_2:1.29%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649CA-0D72-4529-B4E9-BA60CB7B90A7}"/>
              </a:ext>
            </a:extLst>
          </p:cNvPr>
          <p:cNvSpPr txBox="1"/>
          <p:nvPr/>
        </p:nvSpPr>
        <p:spPr>
          <a:xfrm>
            <a:off x="9842479" y="4595612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error_1:0.91%</a:t>
            </a:r>
          </a:p>
          <a:p>
            <a:r>
              <a:rPr lang="en-US" dirty="0"/>
              <a:t>error_2:0.31% </a:t>
            </a:r>
          </a:p>
        </p:txBody>
      </p:sp>
    </p:spTree>
    <p:extLst>
      <p:ext uri="{BB962C8B-B14F-4D97-AF65-F5344CB8AC3E}">
        <p14:creationId xmlns:p14="http://schemas.microsoft.com/office/powerpoint/2010/main" val="395926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2F9F0E-D6FC-4887-8762-0BCE9BBA120E}"/>
              </a:ext>
            </a:extLst>
          </p:cNvPr>
          <p:cNvSpPr txBox="1"/>
          <p:nvPr/>
        </p:nvSpPr>
        <p:spPr>
          <a:xfrm>
            <a:off x="480811" y="3447576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Error_res_2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C8F2E-9BE6-4431-ACFD-D0A5B175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1" y="568955"/>
            <a:ext cx="4468991" cy="2656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00D292-5BAA-4F0D-B567-98810FE9B163}"/>
              </a:ext>
            </a:extLst>
          </p:cNvPr>
          <p:cNvSpPr txBox="1"/>
          <p:nvPr/>
        </p:nvSpPr>
        <p:spPr>
          <a:xfrm>
            <a:off x="6439437" y="1062507"/>
            <a:ext cx="2826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平均值：</a:t>
            </a:r>
            <a:r>
              <a:rPr lang="en-US" altLang="zh-CN" dirty="0"/>
              <a:t>5.06%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方差：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0.00201755</a:t>
            </a: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最小值：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0.153%</a:t>
            </a: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最大值：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11.99%</a:t>
            </a:r>
            <a:r>
              <a:rPr lang="en-US" dirty="0"/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EBCB7-E61A-4FEB-80FB-E3568A9ABDB9}"/>
              </a:ext>
            </a:extLst>
          </p:cNvPr>
          <p:cNvSpPr txBox="1"/>
          <p:nvPr/>
        </p:nvSpPr>
        <p:spPr>
          <a:xfrm>
            <a:off x="480811" y="352023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Error_res_1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52C-B4D8-4EDB-97EA-E29E8339C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2" y="3929282"/>
            <a:ext cx="4533900" cy="2721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DBD40F-9E5F-4C67-8222-5186BC82420A}"/>
              </a:ext>
            </a:extLst>
          </p:cNvPr>
          <p:cNvSpPr txBox="1"/>
          <p:nvPr/>
        </p:nvSpPr>
        <p:spPr>
          <a:xfrm>
            <a:off x="6439437" y="4788795"/>
            <a:ext cx="2826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平均值：</a:t>
            </a:r>
            <a:r>
              <a:rPr lang="en-US" altLang="zh-CN" dirty="0"/>
              <a:t>4.82%</a:t>
            </a: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方差：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0.00201755</a:t>
            </a: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最小值：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0.314%</a:t>
            </a:r>
          </a:p>
          <a:p>
            <a:r>
              <a:rPr lang="zh-CN" altLang="en-US" dirty="0"/>
              <a:t>最大值：</a:t>
            </a:r>
            <a:r>
              <a:rPr lang="en-US" altLang="zh-CN" dirty="0"/>
              <a:t>11.62%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4001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30378-0AC0-4B01-8DD3-44B9FBA261AA}"/>
              </a:ext>
            </a:extLst>
          </p:cNvPr>
          <p:cNvSpPr txBox="1"/>
          <p:nvPr/>
        </p:nvSpPr>
        <p:spPr>
          <a:xfrm>
            <a:off x="405684" y="225380"/>
            <a:ext cx="268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误差大</a:t>
            </a:r>
            <a:r>
              <a:rPr lang="en-US" altLang="zh-CN" dirty="0"/>
              <a:t>/</a:t>
            </a:r>
            <a:r>
              <a:rPr lang="zh-CN" altLang="en-US" dirty="0"/>
              <a:t>小的特征分析：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9E1EE-0DD2-4CC5-B84B-43A76AB367E7}"/>
              </a:ext>
            </a:extLst>
          </p:cNvPr>
          <p:cNvGrpSpPr/>
          <p:nvPr/>
        </p:nvGrpSpPr>
        <p:grpSpPr>
          <a:xfrm>
            <a:off x="264011" y="1841678"/>
            <a:ext cx="6049461" cy="2395833"/>
            <a:chOff x="5917837" y="4140556"/>
            <a:chExt cx="6049461" cy="23958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02E2E-B1A7-4494-94EA-DD960B4ED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18358" y="4440035"/>
              <a:ext cx="2395833" cy="1796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D550A5-11A6-4CFE-90FF-0F1F9183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859" y="4140556"/>
              <a:ext cx="2285660" cy="23851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C398D2-13AB-4C7C-A83C-7BE6D7634AA0}"/>
                </a:ext>
              </a:extLst>
            </p:cNvPr>
            <p:cNvSpPr txBox="1"/>
            <p:nvPr/>
          </p:nvSpPr>
          <p:spPr>
            <a:xfrm>
              <a:off x="10233479" y="4711279"/>
              <a:ext cx="173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error_1:11.99% error_2:11.62%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CA8771-2F9D-4A02-82DA-E37307AA0598}"/>
              </a:ext>
            </a:extLst>
          </p:cNvPr>
          <p:cNvSpPr txBox="1"/>
          <p:nvPr/>
        </p:nvSpPr>
        <p:spPr>
          <a:xfrm>
            <a:off x="516562" y="5082097"/>
            <a:ext cx="386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误差最大：尺子周围变形严重，可以从地上方形地砖看出，拍摄角度由右下倾斜至左上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4CDEE-7F13-41BB-9E6E-010F29251170}"/>
              </a:ext>
            </a:extLst>
          </p:cNvPr>
          <p:cNvGrpSpPr/>
          <p:nvPr/>
        </p:nvGrpSpPr>
        <p:grpSpPr>
          <a:xfrm>
            <a:off x="6313472" y="1757968"/>
            <a:ext cx="5729290" cy="2389038"/>
            <a:chOff x="5847008" y="3773511"/>
            <a:chExt cx="5729290" cy="2389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032E07-169F-4938-A1F0-88F19B8C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48378" y="4072141"/>
              <a:ext cx="2389038" cy="17917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F31FB6-CEED-4574-8D98-30746B81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86" y="3950594"/>
              <a:ext cx="1961436" cy="20348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3377D4-757C-4F90-A7A1-C0666BDACADA}"/>
                </a:ext>
              </a:extLst>
            </p:cNvPr>
            <p:cNvSpPr txBox="1"/>
            <p:nvPr/>
          </p:nvSpPr>
          <p:spPr>
            <a:xfrm>
              <a:off x="9842479" y="4595612"/>
              <a:ext cx="173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error_1:0.91%</a:t>
              </a:r>
            </a:p>
            <a:p>
              <a:r>
                <a:rPr lang="en-US" dirty="0"/>
                <a:t>error_2:0.31% 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2DD8B-B595-4E7E-848D-89DB3FD296F2}"/>
              </a:ext>
            </a:extLst>
          </p:cNvPr>
          <p:cNvSpPr/>
          <p:nvPr/>
        </p:nvSpPr>
        <p:spPr>
          <a:xfrm>
            <a:off x="3090929" y="2412401"/>
            <a:ext cx="1023871" cy="954913"/>
          </a:xfrm>
          <a:prstGeom prst="rect">
            <a:avLst/>
          </a:prstGeom>
          <a:noFill/>
          <a:ln w="4762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DD3BD-4220-471D-A421-DDB4E37E614A}"/>
              </a:ext>
            </a:extLst>
          </p:cNvPr>
          <p:cNvSpPr txBox="1"/>
          <p:nvPr/>
        </p:nvSpPr>
        <p:spPr>
          <a:xfrm>
            <a:off x="5946762" y="5035930"/>
            <a:ext cx="4786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误差最小：尺子周围变形较小，拍摄角度接近垂直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8C9D-D7D8-4F1E-AB88-311C9E29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BC93-038B-44F5-818F-DE59AAE4D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当棋盘格占照片较小时，透视变换得到的图片并不会完全纠正，尤其在离棋盘格远处的地方会扭曲得比较严重，影响精度。</a:t>
            </a:r>
            <a:endParaRPr lang="en-US" altLang="zh-CN" dirty="0"/>
          </a:p>
          <a:p>
            <a:r>
              <a:rPr lang="zh-CN" altLang="en-US" dirty="0"/>
              <a:t>解决（可能）办法：</a:t>
            </a:r>
            <a:endParaRPr lang="en-US" altLang="zh-CN" dirty="0"/>
          </a:p>
          <a:p>
            <a:r>
              <a:rPr lang="zh-CN" altLang="en-US" dirty="0"/>
              <a:t>在进行透视变换时，使镜头尽量垂直</a:t>
            </a:r>
            <a:endParaRPr lang="en-US" altLang="zh-CN" dirty="0"/>
          </a:p>
          <a:p>
            <a:r>
              <a:rPr lang="zh-CN" altLang="en-US" dirty="0"/>
              <a:t>将棋盘格放大至一定程度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3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490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盛 潇杨</dc:creator>
  <cp:lastModifiedBy>盛 潇杨</cp:lastModifiedBy>
  <cp:revision>10</cp:revision>
  <dcterms:created xsi:type="dcterms:W3CDTF">2022-02-15T03:11:01Z</dcterms:created>
  <dcterms:modified xsi:type="dcterms:W3CDTF">2022-02-15T10:25:54Z</dcterms:modified>
</cp:coreProperties>
</file>